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7" r:id="rId9"/>
    <p:sldId id="265" r:id="rId10"/>
    <p:sldId id="266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E47C9-8A15-4E59-B73D-74B926BAD968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AF620-FA2D-46A4-B0CC-7796F5D1D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02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AF620-FA2D-46A4-B0CC-7796F5D1D16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03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AF620-FA2D-46A4-B0CC-7796F5D1D1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AF620-FA2D-46A4-B0CC-7796F5D1D1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48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DB90A-8A5A-16FA-BB91-E253FFE45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32508-7030-B116-9D3D-A1ACD20C14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A6AF0-F6CF-A994-AC8A-98D8F382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D662F-DD33-4BEF-354A-997F2027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23128-0981-9CA6-74F4-6A27897F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D334B-B535-2ADE-90CC-5088054B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CF0612-9FCD-3429-115E-B0FEAC121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3CC61-C41F-8427-591C-7CEC423A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E8D82-A342-93DF-FBF2-DE82FDA5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61B36-1797-80C2-8CB7-77812E79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2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B0365-9B6C-0366-D7E8-795304CD61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602E1-8B3C-2FE2-D437-0214A98D6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6D038-345E-65C9-B9E2-8A701ADF7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065B-8498-48A6-1A7B-2FF6F412C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ED0E1-9ABB-A29F-1FDA-B9880A6A3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01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6EB5-8862-6A86-2FD5-6E92AF87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9D78D-DAE3-A01A-6164-A7875965F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21294-FB66-B0A4-0A8D-561CE019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4056A-B362-7FFD-CC12-ED91E47FE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58C4F-8E94-C9F0-7C9B-FD6A4B59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5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9F3D4-7CC2-A7E6-27E7-45D8D6E2E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963A9-4BB4-8B5B-83D8-1AC2A886B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E01E0-A6F0-555E-2FF1-39C2112B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A68CC-61E9-4972-0C49-6AFDD166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35E6D-ECDC-3278-C9F6-6EDEF8CE7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99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84915-40D6-004F-6FEF-55062BA29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A1871-C3FF-0250-B683-BAF3878346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2B31BF-EF9D-4407-BF1F-5B2DA7FC2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0763E-90C8-436D-5058-DCFE49FA0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47240-1B25-EF85-370B-4D9B6CF9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F2495-0EE0-E0D5-49FD-C9FBEB6D6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7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E92C-A76D-598E-7BC4-2712A7A9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325BE-0CC6-1D28-7A65-FC3826E09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AD66D-E7C2-5173-C89B-9ABE13884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D1019-214C-2B6F-59DF-67ED1D92D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124B9C-7500-F039-D464-F4C2F4148E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5CE7AB-591B-71A4-574C-ACF73440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5F4049-F94E-B191-C980-3A677DD38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C6BAF7-A428-F1CB-8628-161D89DF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0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1E76C-94F2-1338-A988-5C992ACDE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6AF206-356E-2D77-357F-92A49342B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A7F4A-79DB-66F7-207D-E4FF55313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78FB7-C27B-EB50-CD6A-D59C98D05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83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B31587-11B8-E5F3-5F33-FF76DEF67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ECECD3-B4FB-547D-1152-CB2B2675E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74AB5-6248-D3E5-9AEC-4FDF743A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7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B540E-F8A2-EF01-514C-7E26D3B1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DC09-ACD8-3864-6A93-AB46E9B2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B7119E-E3ED-0B3D-4B51-A182904F2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69C17-99CC-3EFC-5DE8-DCD159F77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F40B5-2EAB-E71F-E4EF-4035D4E22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D421B-D6C8-ED49-480C-600499937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4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A7BC7-F38C-C5DE-4403-D224DBC7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2F015F-D0FA-D658-0528-2545A75E1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26BED9-83CE-CC4C-446A-9393D380A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CB8B4-5090-BD24-C695-59BEF31B3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38531-A5DA-7E5C-ED96-D5D841A0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FDBDB-4209-CE85-F415-4EAF5353D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1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06356-570B-EBF5-262E-7E5E6E075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B807B-D688-E641-F799-B599EC49A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4BEC9-34D6-A9F4-B0E2-3713A57084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5009-5038-41BA-87F0-D1009C385D55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A90E2-17FE-D55F-9CC8-880CDBFFA1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D075D-E757-FFA2-35A6-6AA19A5D28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A8F110-CBD8-41EA-ADE4-88BC7939C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56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n app can detect COVID-19 – level 1 - News in Levels">
            <a:extLst>
              <a:ext uri="{FF2B5EF4-FFF2-40B4-BE49-F238E27FC236}">
                <a16:creationId xmlns:a16="http://schemas.microsoft.com/office/drawing/2014/main" id="{F8A7004D-110E-C07C-18F2-8676DDCA7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6" r="24084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B6330-2C68-09D1-B2B9-A37753F222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</a:rPr>
              <a:t>EyeTalk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A1878-D1C8-5801-FFA9-BF40832CB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AI-Based Head and Gaze Controlled Communication System for Motor-Impaired Patients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670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CDF1E8-7CDF-B617-E674-FBEBF68F6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0FAE728-C5A9-4B0F-B89E-F4BED8250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938B951-7EFC-40A2-B198-E73D39DFB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2E4506E-6A0E-49A0-BC31-8CADBFF3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EED4D51-65BF-4AEE-B596-7CB61A70B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9FAF01-5EEF-1087-1AFF-35483A70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66639"/>
            <a:ext cx="11090274" cy="675441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4200"/>
              <a:t>Basic Hardware map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3CDE9-A89D-DD88-9683-4D44623D0F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14" y="2133601"/>
            <a:ext cx="7134359" cy="41736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EA5A40-A6FA-481C-4996-803278B37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124" y="2148058"/>
            <a:ext cx="3359899" cy="198234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CE385C7-97DA-21E3-0E15-D68DD4463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532" y="4308380"/>
            <a:ext cx="3357983" cy="1998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549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0844D6-F81A-E387-19DA-0AEA7D5321A6}"/>
              </a:ext>
            </a:extLst>
          </p:cNvPr>
          <p:cNvSpPr/>
          <p:nvPr/>
        </p:nvSpPr>
        <p:spPr>
          <a:xfrm>
            <a:off x="3215230" y="2646369"/>
            <a:ext cx="5761539" cy="1268361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469458-955A-7BA9-888B-C84F779A2A17}"/>
              </a:ext>
            </a:extLst>
          </p:cNvPr>
          <p:cNvSpPr txBox="1"/>
          <p:nvPr/>
        </p:nvSpPr>
        <p:spPr>
          <a:xfrm>
            <a:off x="2941319" y="2818884"/>
            <a:ext cx="6309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002060"/>
                </a:solidFill>
              </a:rPr>
              <a:t>End of Lecture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231F0-0846-0CAB-7DD5-8EEE72AF9C16}"/>
              </a:ext>
            </a:extLst>
          </p:cNvPr>
          <p:cNvSpPr txBox="1"/>
          <p:nvPr/>
        </p:nvSpPr>
        <p:spPr>
          <a:xfrm>
            <a:off x="2880769" y="408724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92D05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2334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7E2E6-723F-13DB-D785-92053F3DC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903" y="949325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339C2-84B5-7580-FAA0-6A9D9FC73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2902" y="3429000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Project update revolving around software components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398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CFC428-5C85-5752-0BA7-9FF7E411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Software Components: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B63C2-B6F9-73C3-9D5C-CFD9F4AC6B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0833"/>
            <a:ext cx="5096934" cy="41661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Head-Tracking Cursor Control</a:t>
            </a:r>
          </a:p>
          <a:p>
            <a:pPr marL="0" indent="0">
              <a:buNone/>
            </a:pPr>
            <a:r>
              <a:rPr lang="en-US" sz="2400" dirty="0"/>
              <a:t>Where this component is expected to: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Calibrate the user’s head position relative to the screen.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Track (and save) all the user’s head movement.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Convert this head movement into coordinates for the cursor (mouse) to move onto the screen.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13AF3-2FDF-FD4C-9EC1-40429C695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866" y="2010833"/>
            <a:ext cx="5096933" cy="41661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Gaze-Tracking Cursor Control</a:t>
            </a:r>
          </a:p>
          <a:p>
            <a:pPr marL="0" indent="0">
              <a:buNone/>
            </a:pPr>
            <a:r>
              <a:rPr lang="en-US" sz="2400" dirty="0"/>
              <a:t>Where this component is expected to:</a:t>
            </a:r>
          </a:p>
          <a:p>
            <a:pPr marL="457200" indent="-457200">
              <a:buAutoNum type="arabicPeriod"/>
            </a:pPr>
            <a:r>
              <a:rPr lang="en-US" sz="2400" dirty="0"/>
              <a:t>This module is supposed to track each eye’s Iris center.</a:t>
            </a:r>
          </a:p>
          <a:p>
            <a:pPr marL="457200" indent="-457200">
              <a:buAutoNum type="arabicPeriod"/>
            </a:pPr>
            <a:r>
              <a:rPr lang="en-US" sz="2400" dirty="0"/>
              <a:t>Then determine where the user is looking (like right, up, </a:t>
            </a:r>
            <a:r>
              <a:rPr lang="en-US" sz="2400" dirty="0" err="1"/>
              <a:t>etc</a:t>
            </a:r>
            <a:r>
              <a:rPr lang="en-US" sz="2400" dirty="0"/>
              <a:t>…).</a:t>
            </a:r>
          </a:p>
          <a:p>
            <a:pPr marL="457200" indent="-457200">
              <a:buAutoNum type="arabicPeriod"/>
            </a:pPr>
            <a:r>
              <a:rPr lang="en-US" sz="2400" dirty="0"/>
              <a:t>Then move the mouse according to where the user is currently looking.</a:t>
            </a:r>
          </a:p>
          <a:p>
            <a:pPr marL="457200" indent="-457200"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45993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Rectangle 105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86EE8-6AAD-FD03-0107-399E31F0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1">
                <a:solidFill>
                  <a:schemeClr val="bg1"/>
                </a:solidFill>
              </a:rPr>
              <a:t>Software Components:</a:t>
            </a:r>
            <a:endParaRPr lang="en-US" sz="3800">
              <a:solidFill>
                <a:schemeClr val="bg1"/>
              </a:solidFill>
            </a:endParaRPr>
          </a:p>
        </p:txBody>
      </p: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A1CA9-4A8F-EBD4-B8D2-9EB439EF0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Both modules are done using Google’s cutting-edge AI library called </a:t>
            </a:r>
            <a:r>
              <a:rPr lang="en-US" sz="2000" b="1" dirty="0">
                <a:solidFill>
                  <a:schemeClr val="bg1"/>
                </a:solidFill>
              </a:rPr>
              <a:t>Mediapipe</a:t>
            </a:r>
            <a:r>
              <a:rPr lang="en-US" sz="2000" dirty="0">
                <a:solidFill>
                  <a:schemeClr val="bg1"/>
                </a:solidFill>
              </a:rPr>
              <a:t> that provides a complete </a:t>
            </a:r>
            <a:r>
              <a:rPr lang="en-US" sz="2000" b="1" dirty="0">
                <a:solidFill>
                  <a:schemeClr val="bg1"/>
                </a:solidFill>
              </a:rPr>
              <a:t>face mesh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We calculate the Iris center positions and thus also the most important thing in this project.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chemeClr val="bg1"/>
                </a:solidFill>
              </a:rPr>
              <a:t>The Gaze Vector</a:t>
            </a:r>
          </a:p>
        </p:txBody>
      </p: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acial landmarks detection using mediapipe library – Artofit">
            <a:extLst>
              <a:ext uri="{FF2B5EF4-FFF2-40B4-BE49-F238E27FC236}">
                <a16:creationId xmlns:a16="http://schemas.microsoft.com/office/drawing/2014/main" id="{926B9C0D-F81E-3BE3-5968-41BF237CC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4" r="24422" b="-1"/>
          <a:stretch>
            <a:fillRect/>
          </a:stretch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790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895F41-B451-8748-E1EC-A1CEEBDD7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 sz="4100">
                <a:solidFill>
                  <a:schemeClr val="bg1"/>
                </a:solidFill>
              </a:rPr>
              <a:t>What is a Gaze Vector?</a:t>
            </a:r>
          </a:p>
        </p:txBody>
      </p:sp>
      <p:grpSp>
        <p:nvGrpSpPr>
          <p:cNvPr id="1044" name="Graphic 38">
            <a:extLst>
              <a:ext uri="{FF2B5EF4-FFF2-40B4-BE49-F238E27FC236}">
                <a16:creationId xmlns:a16="http://schemas.microsoft.com/office/drawing/2014/main" id="{9742E72B-7FDB-4BC3-84CE-9A8675647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975545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9E41CB4E-1ACC-413B-9806-FF276C0F0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29B54E44-06C0-461C-A803-0F535321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41" name="Oval 1040">
            <a:extLst>
              <a:ext uri="{FF2B5EF4-FFF2-40B4-BE49-F238E27FC236}">
                <a16:creationId xmlns:a16="http://schemas.microsoft.com/office/drawing/2014/main" id="{09645E15-CD1B-4EAA-B2F2-D41E53C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43" name="Oval 1042">
            <a:extLst>
              <a:ext uri="{FF2B5EF4-FFF2-40B4-BE49-F238E27FC236}">
                <a16:creationId xmlns:a16="http://schemas.microsoft.com/office/drawing/2014/main" id="{0C571069-A359-469A-98CD-9458DBAA0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Calibration-Free Mobile Eye-Tracking Using Corneal Imaging">
            <a:extLst>
              <a:ext uri="{FF2B5EF4-FFF2-40B4-BE49-F238E27FC236}">
                <a16:creationId xmlns:a16="http://schemas.microsoft.com/office/drawing/2014/main" id="{BEBADE28-42F5-0B68-79B2-EDD12DF26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6583" y="2346630"/>
            <a:ext cx="4705951" cy="216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5" name="Graphic 4">
            <a:extLst>
              <a:ext uri="{FF2B5EF4-FFF2-40B4-BE49-F238E27FC236}">
                <a16:creationId xmlns:a16="http://schemas.microsoft.com/office/drawing/2014/main" id="{A61BDD87-32CE-4DE2-AAE1-62C2F4793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903343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EF0F3645-6645-44FD-A4C7-06D41C099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65458736-D4A2-40D4-9420-C40AEB2AB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768FA6A4-209B-443A-9CF2-FFDC90EC3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EEB0A6C9-E0F4-403E-8FB7-5FF4F1F64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6DA5950E-75DA-4E34-99EB-89825487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6F609E6F-709D-42D6-8E54-91E37E2B1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0C4707FB-9E68-4EBA-A4E0-4516F1506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799771A-5CA8-4CCE-B4F5-FE8C20379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461D636C-9A38-466B-BD92-39795F493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399F3BD6-49A2-4D64-A3C0-8EFCEF9D9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4ABC753B-C028-4FCD-9D53-2BDBB2644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DA8F316F-3B46-4F37-AB8C-E6936830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2636F8A8-BD35-4E0B-901B-1589A0534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8EA4B-5409-CC6A-4EF3-F675E3C2B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A gaze vector is a normalized 3D direction vector originating from the eye (or head center as we used in our Head-Tracking system) that represents the line of sight in camera or world coordinates.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Imagine holding a laser pointer in your eye.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The direction the laser travels is your </a:t>
            </a:r>
            <a:r>
              <a:rPr lang="en-US" sz="2000" b="1">
                <a:solidFill>
                  <a:schemeClr val="bg1"/>
                </a:solidFill>
              </a:rPr>
              <a:t>gaze vector</a:t>
            </a:r>
            <a:r>
              <a:rPr lang="en-US" sz="200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000" b="1">
                <a:solidFill>
                  <a:schemeClr val="bg1"/>
                </a:solidFill>
              </a:rPr>
              <a:t>It has:</a:t>
            </a:r>
          </a:p>
          <a:p>
            <a:r>
              <a:rPr lang="en-US" sz="2000">
                <a:solidFill>
                  <a:schemeClr val="bg1"/>
                </a:solidFill>
              </a:rPr>
              <a:t>A </a:t>
            </a:r>
            <a:r>
              <a:rPr lang="en-US" sz="2000" b="1">
                <a:solidFill>
                  <a:schemeClr val="bg1"/>
                </a:solidFill>
              </a:rPr>
              <a:t>starting point</a:t>
            </a:r>
            <a:r>
              <a:rPr lang="en-US" sz="2000">
                <a:solidFill>
                  <a:schemeClr val="bg1"/>
                </a:solidFill>
              </a:rPr>
              <a:t> (eye center or head center).</a:t>
            </a:r>
          </a:p>
          <a:p>
            <a:r>
              <a:rPr lang="en-US" sz="2000">
                <a:solidFill>
                  <a:schemeClr val="bg1"/>
                </a:solidFill>
              </a:rPr>
              <a:t>A </a:t>
            </a:r>
            <a:r>
              <a:rPr lang="en-US" sz="2000" b="1">
                <a:solidFill>
                  <a:schemeClr val="bg1"/>
                </a:solidFill>
              </a:rPr>
              <a:t>direction.</a:t>
            </a:r>
            <a:endParaRPr lang="en-US" sz="2000">
              <a:solidFill>
                <a:schemeClr val="bg1"/>
              </a:solidFill>
            </a:endParaRPr>
          </a:p>
          <a:p>
            <a:r>
              <a:rPr lang="en-US" sz="2000">
                <a:solidFill>
                  <a:schemeClr val="bg1"/>
                </a:solidFill>
              </a:rPr>
              <a:t>Usually </a:t>
            </a:r>
            <a:r>
              <a:rPr lang="en-US" sz="2000" b="1">
                <a:solidFill>
                  <a:schemeClr val="bg1"/>
                </a:solidFill>
              </a:rPr>
              <a:t>unit length</a:t>
            </a:r>
            <a:r>
              <a:rPr lang="en-US" sz="2000">
                <a:solidFill>
                  <a:schemeClr val="bg1"/>
                </a:solidFill>
              </a:rPr>
              <a:t> (length = 1).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79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5EE71-0EAD-8A8D-A8B9-81C71695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Video Demonstration</a:t>
            </a:r>
          </a:p>
        </p:txBody>
      </p:sp>
      <p:pic>
        <p:nvPicPr>
          <p:cNvPr id="4" name="EyeTalk Graduation Project Milestone 1">
            <a:hlinkClick r:id="" action="ppaction://media"/>
            <a:extLst>
              <a:ext uri="{FF2B5EF4-FFF2-40B4-BE49-F238E27FC236}">
                <a16:creationId xmlns:a16="http://schemas.microsoft.com/office/drawing/2014/main" id="{3F4CE4AD-8A39-4F4F-D7F5-EC91CFC4CC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7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A880E2-F732-9D18-5F05-4AAB59656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0B03A9-6148-D50C-3554-723BA5C4E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903" y="949325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Hardware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ED129-2947-FF55-A3B6-951100B78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2902" y="3429000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Explaining all current and future hardware.</a:t>
            </a:r>
            <a:endParaRPr lang="en-US" sz="3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24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06CA-0782-3D29-2B3C-9C1EA9E78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Inverter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DBC5E-D319-651A-C35D-E4B629E03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85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1487F-358A-323E-7369-F2B55B0EC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Basic Hardware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510E4D-98CF-B690-3E04-93E5B429C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22" y="1589093"/>
            <a:ext cx="8391955" cy="493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14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273</Words>
  <Application>Microsoft Office PowerPoint</Application>
  <PresentationFormat>Widescreen</PresentationFormat>
  <Paragraphs>38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EyeTalk</vt:lpstr>
      <vt:lpstr>Software</vt:lpstr>
      <vt:lpstr>Software Components:</vt:lpstr>
      <vt:lpstr>Software Components:</vt:lpstr>
      <vt:lpstr>What is a Gaze Vector?</vt:lpstr>
      <vt:lpstr>Video Demonstration</vt:lpstr>
      <vt:lpstr>Hardware</vt:lpstr>
      <vt:lpstr>Inverter Circuit</vt:lpstr>
      <vt:lpstr>Basic Hardware map</vt:lpstr>
      <vt:lpstr>Basic Hardware map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Basel M. Mostafa Sayed</dc:creator>
  <cp:lastModifiedBy>Basel M. Mostafa Sayed</cp:lastModifiedBy>
  <cp:revision>13</cp:revision>
  <dcterms:created xsi:type="dcterms:W3CDTF">2026-02-14T15:53:49Z</dcterms:created>
  <dcterms:modified xsi:type="dcterms:W3CDTF">2026-02-14T21:05:31Z</dcterms:modified>
</cp:coreProperties>
</file>

<file path=docProps/thumbnail.jpeg>
</file>